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61" r:id="rId3"/>
    <p:sldId id="268" r:id="rId4"/>
    <p:sldId id="269" r:id="rId5"/>
    <p:sldId id="270" r:id="rId6"/>
    <p:sldId id="271" r:id="rId7"/>
    <p:sldId id="284" r:id="rId8"/>
    <p:sldId id="272" r:id="rId9"/>
    <p:sldId id="273" r:id="rId10"/>
    <p:sldId id="274" r:id="rId11"/>
    <p:sldId id="285" r:id="rId12"/>
    <p:sldId id="276" r:id="rId13"/>
    <p:sldId id="275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65" r:id="rId22"/>
  </p:sldIdLst>
  <p:sldSz cx="9144000" cy="6858000" type="screen4x3"/>
  <p:notesSz cx="6858000" cy="9144000"/>
  <p:embeddedFontLst>
    <p:embeddedFont>
      <p:font typeface="나눔명조 ExtraBold" panose="020B0600000101010101" charset="-127"/>
      <p:bold r:id="rId23"/>
    </p:embeddedFont>
    <p:embeddedFont>
      <p:font typeface="210 맨발의청춘 L" panose="02020603020101020101" pitchFamily="18" charset="-127"/>
      <p:regular r:id="rId24"/>
    </p:embeddedFont>
    <p:embeddedFont>
      <p:font typeface="Bahnschrift SemiBold" panose="020B0502040204020203" pitchFamily="34" charset="0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mbria Math" panose="02040503050406030204" pitchFamily="18" charset="0"/>
      <p:regular r:id="rId32"/>
    </p:embeddedFont>
    <p:embeddedFont>
      <p:font typeface="Yu Gothic UI Semibold" panose="020B0700000000000000" pitchFamily="34" charset="-128"/>
      <p:bold r:id="rId33"/>
    </p:embeddedFont>
    <p:embeddedFont>
      <p:font typeface="나눔바른고딕" panose="020B0603020101020101" pitchFamily="50" charset="-127"/>
      <p:regular r:id="rId34"/>
      <p:bold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8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5B0"/>
    <a:srgbClr val="FF3399"/>
    <a:srgbClr val="C1EEFC"/>
    <a:srgbClr val="DBF0F3"/>
    <a:srgbClr val="B5D3DE"/>
    <a:srgbClr val="D2E7A9"/>
    <a:srgbClr val="B7E0A8"/>
    <a:srgbClr val="DBEFD4"/>
    <a:srgbClr val="E8F3D4"/>
    <a:srgbClr val="F2F5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168" y="44"/>
      </p:cViewPr>
      <p:guideLst>
        <p:guide orient="horz" pos="118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C427-55DB-40FB-A3D6-092CE5ECF57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9756C-0474-4F24-BAEF-03FD81657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215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C427-55DB-40FB-A3D6-092CE5ECF57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9756C-0474-4F24-BAEF-03FD81657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857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C427-55DB-40FB-A3D6-092CE5ECF57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9756C-0474-4F24-BAEF-03FD81657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667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C427-55DB-40FB-A3D6-092CE5ECF57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9756C-0474-4F24-BAEF-03FD81657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538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C427-55DB-40FB-A3D6-092CE5ECF57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9756C-0474-4F24-BAEF-03FD81657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727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C427-55DB-40FB-A3D6-092CE5ECF57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9756C-0474-4F24-BAEF-03FD81657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677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C427-55DB-40FB-A3D6-092CE5ECF57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9756C-0474-4F24-BAEF-03FD81657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79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C427-55DB-40FB-A3D6-092CE5ECF57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9756C-0474-4F24-BAEF-03FD81657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44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C427-55DB-40FB-A3D6-092CE5ECF57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9756C-0474-4F24-BAEF-03FD81657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139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C427-55DB-40FB-A3D6-092CE5ECF57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9756C-0474-4F24-BAEF-03FD81657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836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8C427-55DB-40FB-A3D6-092CE5ECF57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9756C-0474-4F24-BAEF-03FD81657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028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8C427-55DB-40FB-A3D6-092CE5ECF57C}" type="datetimeFigureOut">
              <a:rPr lang="ko-KR" altLang="en-US" smtClean="0"/>
              <a:t>2019-03-15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9756C-0474-4F24-BAEF-03FD816576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19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690F367-E205-4615-A105-A4D61940AB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" r="595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4635D2-DF49-4144-999C-F2A2C36DD49F}"/>
              </a:ext>
            </a:extLst>
          </p:cNvPr>
          <p:cNvSpPr txBox="1"/>
          <p:nvPr/>
        </p:nvSpPr>
        <p:spPr>
          <a:xfrm>
            <a:off x="1034403" y="2344013"/>
            <a:ext cx="7075194" cy="1647567"/>
          </a:xfrm>
          <a:prstGeom prst="rect">
            <a:avLst/>
          </a:prstGeom>
          <a:solidFill>
            <a:schemeClr val="accent3">
              <a:lumMod val="20000"/>
              <a:lumOff val="8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600" b="1" dirty="0">
                <a:latin typeface="Bahnschrift SemiBold" panose="020B0502040204020203" pitchFamily="34" charset="0"/>
                <a:ea typeface="210 맨발의청춘 L" panose="02020603020101020101" pitchFamily="18" charset="-127"/>
                <a:cs typeface="Aharoni" panose="020B0604020202020204" pitchFamily="2" charset="-79"/>
              </a:rPr>
              <a:t>Human-level control through deep reinforcement learning</a:t>
            </a:r>
            <a:endParaRPr lang="ko-KR" altLang="en-US" sz="3600" b="1" dirty="0">
              <a:ln>
                <a:solidFill>
                  <a:schemeClr val="bg1">
                    <a:alpha val="30000"/>
                  </a:schemeClr>
                </a:solidFill>
              </a:ln>
              <a:latin typeface="Bahnschrift SemiBold" panose="020B0502040204020203" pitchFamily="34" charset="0"/>
              <a:ea typeface="210 맨발의청춘 L" panose="02020603020101020101" pitchFamily="18" charset="-127"/>
              <a:cs typeface="Aharoni" panose="020B0604020202020204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A4DAE-1692-4C54-AB41-1141BCD534F7}"/>
              </a:ext>
            </a:extLst>
          </p:cNvPr>
          <p:cNvSpPr txBox="1"/>
          <p:nvPr/>
        </p:nvSpPr>
        <p:spPr>
          <a:xfrm>
            <a:off x="6233172" y="3971501"/>
            <a:ext cx="1876425" cy="974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발표자 정의정</a:t>
            </a:r>
            <a:endParaRPr lang="en-US" altLang="ko-KR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2019.03.15</a:t>
            </a:r>
            <a:endParaRPr lang="ko-KR" altLang="en-US" sz="20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57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99C9DB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B416F5-67C3-4C05-879A-481F5910B515}"/>
              </a:ext>
            </a:extLst>
          </p:cNvPr>
          <p:cNvSpPr/>
          <p:nvPr/>
        </p:nvSpPr>
        <p:spPr>
          <a:xfrm>
            <a:off x="471488" y="476250"/>
            <a:ext cx="8201025" cy="590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17FF5-8F98-4D68-BDEB-EE2CDF4886B1}"/>
              </a:ext>
            </a:extLst>
          </p:cNvPr>
          <p:cNvSpPr txBox="1"/>
          <p:nvPr/>
        </p:nvSpPr>
        <p:spPr>
          <a:xfrm>
            <a:off x="3052175" y="732044"/>
            <a:ext cx="303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Q-learning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4AB5C4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Bahnschrift SemiBold" panose="020B0502040204020203" pitchFamily="34" charset="0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3F6AC-BB2A-4287-88C0-2C6C9380D2A4}"/>
              </a:ext>
            </a:extLst>
          </p:cNvPr>
          <p:cNvSpPr txBox="1"/>
          <p:nvPr/>
        </p:nvSpPr>
        <p:spPr>
          <a:xfrm>
            <a:off x="471487" y="518332"/>
            <a:ext cx="1222670" cy="42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  <a:cs typeface="+mn-cs"/>
              </a:rPr>
              <a:t>Methods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Semibold" panose="020B0700000000000000" pitchFamily="34" charset="-128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126A2187-2646-4510-84B9-1AF1A2DCD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27" y="1963040"/>
            <a:ext cx="7735345" cy="416291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Problem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pPr marL="0" indent="0">
              <a:buNone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RL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action-value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function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나타내기 위해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Neural network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non-linear function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approximator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사용하면 학습이 제대로 되지 않는다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불안정하다고 알려짐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0" indent="0">
              <a:buNone/>
            </a:pP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Causes : </a:t>
            </a:r>
          </a:p>
          <a:p>
            <a:pPr marL="0" indent="0">
              <a:buNone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B2D607-4D30-4DDA-B90E-CD4A52C6390B}"/>
              </a:ext>
            </a:extLst>
          </p:cNvPr>
          <p:cNvSpPr txBox="1"/>
          <p:nvPr/>
        </p:nvSpPr>
        <p:spPr>
          <a:xfrm>
            <a:off x="839639" y="4044497"/>
            <a:ext cx="2863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 1) correlation between samples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62BB78-AD4B-4E74-A444-27150374B6E3}"/>
              </a:ext>
            </a:extLst>
          </p:cNvPr>
          <p:cNvSpPr txBox="1"/>
          <p:nvPr/>
        </p:nvSpPr>
        <p:spPr>
          <a:xfrm>
            <a:off x="4367728" y="4044497"/>
            <a:ext cx="38049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2) non-stationary targets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Correlation between Target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ftn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&amp;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Action-value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</a:rPr>
              <a:t>ftn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AD45F52-480E-4714-9948-724682CB9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27" y="4763717"/>
            <a:ext cx="3452877" cy="98157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30C6D37-205F-4564-99F0-F81CCF171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043" y="4717844"/>
            <a:ext cx="4071944" cy="56799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2ED6212-7FF6-47E2-AAA4-0F0BF77546AA}"/>
              </a:ext>
            </a:extLst>
          </p:cNvPr>
          <p:cNvSpPr txBox="1"/>
          <p:nvPr/>
        </p:nvSpPr>
        <p:spPr>
          <a:xfrm>
            <a:off x="4916228" y="5293288"/>
            <a:ext cx="34853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Yi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 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함수에 의존 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well-defined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optimization</a:t>
            </a:r>
            <a:r>
              <a:rPr lang="ko-KR" altLang="en-US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problems</a:t>
            </a:r>
            <a:endParaRPr lang="ko-KR" altLang="en-US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EB7890-FB81-4FC5-8075-A254244C94AE}"/>
              </a:ext>
            </a:extLst>
          </p:cNvPr>
          <p:cNvSpPr txBox="1"/>
          <p:nvPr/>
        </p:nvSpPr>
        <p:spPr>
          <a:xfrm>
            <a:off x="5473154" y="5955650"/>
            <a:ext cx="291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-&gt; Q-learning with two ideas!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56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99C9DB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B416F5-67C3-4C05-879A-481F5910B515}"/>
              </a:ext>
            </a:extLst>
          </p:cNvPr>
          <p:cNvSpPr/>
          <p:nvPr/>
        </p:nvSpPr>
        <p:spPr>
          <a:xfrm>
            <a:off x="471488" y="518332"/>
            <a:ext cx="8201025" cy="590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17FF5-8F98-4D68-BDEB-EE2CDF4886B1}"/>
              </a:ext>
            </a:extLst>
          </p:cNvPr>
          <p:cNvSpPr txBox="1"/>
          <p:nvPr/>
        </p:nvSpPr>
        <p:spPr>
          <a:xfrm>
            <a:off x="2828444" y="806470"/>
            <a:ext cx="3487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en-US" altLang="ko-KR" sz="3200" dirty="0">
                <a:solidFill>
                  <a:prstClr val="black"/>
                </a:solidFill>
                <a:latin typeface="Bahnschrift SemiBold" panose="020B0502040204020203" pitchFamily="34" charset="0"/>
              </a:rPr>
              <a:t>Experience replay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4AB5C4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Bahnschrift SemiBold" panose="020B0502040204020203" pitchFamily="34" charset="0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3F6AC-BB2A-4287-88C0-2C6C9380D2A4}"/>
              </a:ext>
            </a:extLst>
          </p:cNvPr>
          <p:cNvSpPr txBox="1"/>
          <p:nvPr/>
        </p:nvSpPr>
        <p:spPr>
          <a:xfrm>
            <a:off x="471487" y="518332"/>
            <a:ext cx="1222670" cy="42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  <a:cs typeface="+mn-cs"/>
              </a:rPr>
              <a:t>Methods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Semibold" panose="020B0700000000000000" pitchFamily="34" charset="-128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DDAC9D7-AF95-48A1-BBD0-8C9970186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66" y="1735376"/>
            <a:ext cx="7735345" cy="109416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Concept : </a:t>
            </a:r>
          </a:p>
          <a:p>
            <a:pPr marL="0" indent="0">
              <a:buNone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데이터 간의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correlation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줄이기 위해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무작위로 추출하는 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매커니즘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4247FEE-EE34-4FA2-B139-128CB3D91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66" y="3166739"/>
            <a:ext cx="4351597" cy="279219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D20D974-2085-4EF9-98C0-E2273E7E4DCB}"/>
              </a:ext>
            </a:extLst>
          </p:cNvPr>
          <p:cNvSpPr txBox="1"/>
          <p:nvPr/>
        </p:nvSpPr>
        <p:spPr>
          <a:xfrm>
            <a:off x="471487" y="5774271"/>
            <a:ext cx="299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Replay</a:t>
            </a:r>
            <a:r>
              <a:rPr lang="ko-KR" altLang="en-US" dirty="0"/>
              <a:t> </a:t>
            </a:r>
            <a:r>
              <a:rPr lang="en-US" altLang="ko-KR" dirty="0"/>
              <a:t>memory</a:t>
            </a:r>
            <a:r>
              <a:rPr lang="ko-KR" altLang="en-US" dirty="0"/>
              <a:t> </a:t>
            </a:r>
            <a:r>
              <a:rPr lang="en-US" altLang="ko-KR" dirty="0"/>
              <a:t>size:</a:t>
            </a:r>
            <a:r>
              <a:rPr lang="ko-KR" altLang="en-US" dirty="0"/>
              <a:t> </a:t>
            </a:r>
            <a:r>
              <a:rPr lang="en-US" altLang="ko-KR" dirty="0"/>
              <a:t>1000000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619BC0-210D-4B83-BD8C-53650483FBA1}"/>
              </a:ext>
            </a:extLst>
          </p:cNvPr>
          <p:cNvSpPr txBox="1"/>
          <p:nvPr/>
        </p:nvSpPr>
        <p:spPr>
          <a:xfrm>
            <a:off x="3327970" y="5774271"/>
            <a:ext cx="215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Minibatch size : 32</a:t>
            </a:r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1429A76-9B96-4E7A-997B-3F2716F4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440" y="3015360"/>
            <a:ext cx="3310071" cy="26640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B56D2EC-FADD-42EA-9AFF-8FCB325A5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440" y="3577918"/>
            <a:ext cx="2228332" cy="24842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71580AE-3E8D-45E3-9AF7-AC58F2D05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440" y="3272554"/>
            <a:ext cx="1802447" cy="2596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232FA53-DEE6-4262-A83F-8B6E5E8B2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6440" y="3874465"/>
            <a:ext cx="1514348" cy="24862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8CB6DC0-5B82-496E-8D57-53366C7CA47B}"/>
              </a:ext>
            </a:extLst>
          </p:cNvPr>
          <p:cNvSpPr txBox="1"/>
          <p:nvPr/>
        </p:nvSpPr>
        <p:spPr>
          <a:xfrm>
            <a:off x="5479393" y="4339120"/>
            <a:ext cx="350607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Advantage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7A5B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</a:t>
            </a:r>
          </a:p>
          <a:p>
            <a:pPr marL="342900" indent="-342900">
              <a:buAutoNum type="arabicParenR"/>
            </a:pPr>
            <a:endParaRPr lang="en-US" altLang="ko-KR" sz="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arenR"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Minibatch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순차적인 데이터로 구성되지 않아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데이터 사이의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correlation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줄일 수 있음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342900" indent="-342900">
              <a:buAutoNum type="arabicParenR"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AutoNum type="arabicParenR"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과거의 경험에 대해 반복적인 학습을 가능하게 함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42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99C9DB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B416F5-67C3-4C05-879A-481F5910B515}"/>
              </a:ext>
            </a:extLst>
          </p:cNvPr>
          <p:cNvSpPr/>
          <p:nvPr/>
        </p:nvSpPr>
        <p:spPr>
          <a:xfrm>
            <a:off x="471488" y="518332"/>
            <a:ext cx="8201025" cy="590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17FF5-8F98-4D68-BDEB-EE2CDF4886B1}"/>
              </a:ext>
            </a:extLst>
          </p:cNvPr>
          <p:cNvSpPr txBox="1"/>
          <p:nvPr/>
        </p:nvSpPr>
        <p:spPr>
          <a:xfrm>
            <a:off x="3026422" y="778545"/>
            <a:ext cx="316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en-US" altLang="ko-KR" sz="3200" dirty="0">
                <a:solidFill>
                  <a:prstClr val="black"/>
                </a:solidFill>
                <a:latin typeface="Bahnschrift SemiBold" panose="020B0502040204020203" pitchFamily="34" charset="0"/>
              </a:rPr>
              <a:t>Fixed Q-targets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4AB5C4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Bahnschrift SemiBold" panose="020B0502040204020203" pitchFamily="34" charset="0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3F6AC-BB2A-4287-88C0-2C6C9380D2A4}"/>
              </a:ext>
            </a:extLst>
          </p:cNvPr>
          <p:cNvSpPr txBox="1"/>
          <p:nvPr/>
        </p:nvSpPr>
        <p:spPr>
          <a:xfrm>
            <a:off x="471487" y="518332"/>
            <a:ext cx="1222670" cy="42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  <a:cs typeface="+mn-cs"/>
              </a:rPr>
              <a:t>Methods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Semibold" panose="020B0700000000000000" pitchFamily="34" charset="-128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BDDAC9D7-AF95-48A1-BBD0-8C9970186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66" y="1735376"/>
            <a:ext cx="7735345" cy="162345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Concept : </a:t>
            </a:r>
          </a:p>
          <a:p>
            <a:pPr marL="0" indent="0">
              <a:buNone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Non-stationary targets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문제를 완화하기 위해 사용된다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Q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같은 네트워크 구조이지만 다른 파라미터를 가진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독립적인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target network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𝑄 ̂ 을 만든다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이를 </a:t>
            </a:r>
            <a:r>
              <a:rPr lang="en-US" altLang="ko-KR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taget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ftn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</a:t>
            </a:r>
            <a:r>
              <a:rPr lang="en-US" altLang="ko-KR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yi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이용한다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D171E0-74C3-4472-9517-B326094CAEA6}"/>
              </a:ext>
            </a:extLst>
          </p:cNvPr>
          <p:cNvSpPr txBox="1"/>
          <p:nvPr/>
        </p:nvSpPr>
        <p:spPr>
          <a:xfrm>
            <a:off x="1193337" y="3702957"/>
            <a:ext cx="13356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Q-network </a:t>
            </a:r>
            <a:r>
              <a:rPr lang="ko-KR" altLang="en-US" sz="2000" dirty="0"/>
              <a:t>𝑄</a:t>
            </a:r>
            <a:r>
              <a:rPr lang="en-US" altLang="ko-KR" sz="2000" dirty="0"/>
              <a:t>(</a:t>
            </a:r>
            <a:r>
              <a:rPr lang="ko-KR" altLang="en-US" sz="2000" dirty="0"/>
              <a:t>𝑠</a:t>
            </a:r>
            <a:r>
              <a:rPr lang="en-US" altLang="ko-KR" sz="2000" dirty="0"/>
              <a:t>,</a:t>
            </a:r>
            <a:r>
              <a:rPr lang="ko-KR" altLang="en-US" sz="2000" dirty="0"/>
              <a:t>𝑎</a:t>
            </a:r>
            <a:r>
              <a:rPr lang="en-US" altLang="ko-KR" sz="2000" dirty="0"/>
              <a:t>;</a:t>
            </a:r>
            <a:r>
              <a:rPr lang="ko-KR" altLang="en-US" sz="2000" dirty="0"/>
              <a:t>𝜃</a:t>
            </a:r>
            <a:r>
              <a:rPr lang="en-US" altLang="ko-KR" sz="2000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E39E29-9CCC-44AA-A5F4-25C6593B3907}"/>
              </a:ext>
            </a:extLst>
          </p:cNvPr>
          <p:cNvSpPr txBox="1"/>
          <p:nvPr/>
        </p:nvSpPr>
        <p:spPr>
          <a:xfrm>
            <a:off x="1192576" y="5072403"/>
            <a:ext cx="1336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dirty="0">
                <a:solidFill>
                  <a:prstClr val="black"/>
                </a:solidFill>
              </a:rPr>
              <a:t>Target network </a:t>
            </a:r>
            <a:r>
              <a:rPr lang="ko-KR" altLang="en-US" sz="2000" dirty="0">
                <a:solidFill>
                  <a:prstClr val="black"/>
                </a:solidFill>
              </a:rPr>
              <a:t>𝑄 ̂</a:t>
            </a:r>
            <a:r>
              <a:rPr lang="en-US" altLang="ko-KR" sz="2000" dirty="0">
                <a:solidFill>
                  <a:prstClr val="black"/>
                </a:solidFill>
              </a:rPr>
              <a:t>(</a:t>
            </a:r>
            <a:r>
              <a:rPr lang="ko-KR" altLang="en-US" sz="2000" dirty="0">
                <a:solidFill>
                  <a:prstClr val="black"/>
                </a:solidFill>
              </a:rPr>
              <a:t>𝑠</a:t>
            </a:r>
            <a:r>
              <a:rPr lang="en-US" altLang="ko-KR" sz="2000" dirty="0">
                <a:solidFill>
                  <a:prstClr val="black"/>
                </a:solidFill>
              </a:rPr>
              <a:t>,</a:t>
            </a:r>
            <a:r>
              <a:rPr lang="ko-KR" altLang="en-US" sz="2000" dirty="0">
                <a:solidFill>
                  <a:prstClr val="black"/>
                </a:solidFill>
              </a:rPr>
              <a:t>𝑎</a:t>
            </a:r>
            <a:r>
              <a:rPr lang="en-US" altLang="ko-KR" sz="2000" dirty="0">
                <a:solidFill>
                  <a:prstClr val="black"/>
                </a:solidFill>
              </a:rPr>
              <a:t>; </a:t>
            </a:r>
            <a:r>
              <a:rPr lang="ko-KR" altLang="en-US" sz="2000" dirty="0">
                <a:solidFill>
                  <a:prstClr val="black"/>
                </a:solidFill>
              </a:rPr>
              <a:t>𝜃 ̅</a:t>
            </a:r>
            <a:r>
              <a:rPr lang="en-US" altLang="ko-KR" sz="2000" dirty="0">
                <a:solidFill>
                  <a:prstClr val="black"/>
                </a:solidFill>
              </a:rPr>
              <a:t>)</a:t>
            </a:r>
          </a:p>
        </p:txBody>
      </p:sp>
      <p:pic>
        <p:nvPicPr>
          <p:cNvPr id="24" name="Picture 2" descr="Image result for ì ê²½ë§">
            <a:extLst>
              <a:ext uri="{FF2B5EF4-FFF2-40B4-BE49-F238E27FC236}">
                <a16:creationId xmlns:a16="http://schemas.microsoft.com/office/drawing/2014/main" id="{F7070534-0C3E-4693-9F64-D3D1930B7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83" y="3395300"/>
            <a:ext cx="2165330" cy="135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ì ê²½ë§">
            <a:extLst>
              <a:ext uri="{FF2B5EF4-FFF2-40B4-BE49-F238E27FC236}">
                <a16:creationId xmlns:a16="http://schemas.microsoft.com/office/drawing/2014/main" id="{655C4FE9-F49E-4849-857C-1AD48EA77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83" y="4909566"/>
            <a:ext cx="2165330" cy="135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06F81D1-9AF5-4FAD-9A6D-43F3B9BAF46E}"/>
              </a:ext>
            </a:extLst>
          </p:cNvPr>
          <p:cNvSpPr txBox="1"/>
          <p:nvPr/>
        </p:nvSpPr>
        <p:spPr>
          <a:xfrm>
            <a:off x="5033913" y="3491101"/>
            <a:ext cx="2577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Update</a:t>
            </a:r>
            <a:r>
              <a:rPr lang="ko-KR" altLang="en-US" sz="1400" dirty="0"/>
              <a:t> </a:t>
            </a:r>
            <a:r>
              <a:rPr lang="en-US" altLang="ko-KR" sz="1400" dirty="0"/>
              <a:t>* C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E874F0-0BE7-4CFA-ADC3-83EB476A3C0C}"/>
              </a:ext>
            </a:extLst>
          </p:cNvPr>
          <p:cNvSpPr txBox="1"/>
          <p:nvPr/>
        </p:nvSpPr>
        <p:spPr>
          <a:xfrm>
            <a:off x="5033913" y="5426345"/>
            <a:ext cx="2577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Update</a:t>
            </a:r>
            <a:r>
              <a:rPr lang="ko-KR" altLang="en-US" sz="1400" dirty="0"/>
              <a:t> </a:t>
            </a:r>
            <a:r>
              <a:rPr lang="en-US" altLang="ko-KR" sz="1400" dirty="0"/>
              <a:t>* 1</a:t>
            </a:r>
            <a:endParaRPr lang="ko-KR" altLang="en-US" sz="1400" dirty="0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E73BF9E9-87D0-4CA6-8197-FBB8F9AA73B7}"/>
              </a:ext>
            </a:extLst>
          </p:cNvPr>
          <p:cNvSpPr/>
          <p:nvPr/>
        </p:nvSpPr>
        <p:spPr>
          <a:xfrm>
            <a:off x="6805128" y="4056900"/>
            <a:ext cx="872419" cy="1677222"/>
          </a:xfrm>
          <a:prstGeom prst="downArrow">
            <a:avLst/>
          </a:prstGeom>
          <a:solidFill>
            <a:schemeClr val="accent1">
              <a:alpha val="13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42749A2-202E-45FF-BBCF-3B1B4518C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099" y="3723525"/>
            <a:ext cx="666750" cy="666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E1D479F-5F6E-4C7E-8B27-93E09E84A48A}"/>
              </a:ext>
            </a:extLst>
          </p:cNvPr>
          <p:cNvSpPr txBox="1"/>
          <p:nvPr/>
        </p:nvSpPr>
        <p:spPr>
          <a:xfrm>
            <a:off x="5952395" y="4315657"/>
            <a:ext cx="2577887" cy="956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Target network parameter </a:t>
            </a:r>
            <a:r>
              <a:rPr lang="ko-KR" altLang="en-US" sz="1400" dirty="0"/>
              <a:t>𝜃 ̅ 는</a:t>
            </a:r>
          </a:p>
          <a:p>
            <a:pPr algn="ctr"/>
            <a:r>
              <a:rPr lang="ko-KR" altLang="en-US" sz="1400" dirty="0"/>
              <a:t>매 </a:t>
            </a:r>
            <a:r>
              <a:rPr lang="en-US" altLang="ko-KR" sz="1400" dirty="0"/>
              <a:t>C step </a:t>
            </a:r>
            <a:r>
              <a:rPr lang="ko-KR" altLang="en-US" sz="1400" dirty="0"/>
              <a:t>마다</a:t>
            </a:r>
          </a:p>
          <a:p>
            <a:pPr algn="ctr"/>
            <a:r>
              <a:rPr lang="en-US" altLang="ko-KR" sz="1400" dirty="0"/>
              <a:t>Q-network parameter </a:t>
            </a:r>
            <a:r>
              <a:rPr lang="ko-KR" altLang="en-US" sz="1400" dirty="0"/>
              <a:t>𝜃 로</a:t>
            </a:r>
          </a:p>
          <a:p>
            <a:pPr algn="ctr"/>
            <a:r>
              <a:rPr lang="ko-KR" altLang="en-US" sz="1400" dirty="0"/>
              <a:t>업데이트 </a:t>
            </a:r>
          </a:p>
        </p:txBody>
      </p:sp>
    </p:spTree>
    <p:extLst>
      <p:ext uri="{BB962C8B-B14F-4D97-AF65-F5344CB8AC3E}">
        <p14:creationId xmlns:p14="http://schemas.microsoft.com/office/powerpoint/2010/main" val="887395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99C9DB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B416F5-67C3-4C05-879A-481F5910B515}"/>
              </a:ext>
            </a:extLst>
          </p:cNvPr>
          <p:cNvSpPr/>
          <p:nvPr/>
        </p:nvSpPr>
        <p:spPr>
          <a:xfrm>
            <a:off x="471488" y="518332"/>
            <a:ext cx="8201025" cy="590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17FF5-8F98-4D68-BDEB-EE2CDF4886B1}"/>
              </a:ext>
            </a:extLst>
          </p:cNvPr>
          <p:cNvSpPr txBox="1"/>
          <p:nvPr/>
        </p:nvSpPr>
        <p:spPr>
          <a:xfrm>
            <a:off x="3557806" y="809380"/>
            <a:ext cx="2263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en-US" altLang="ko-KR" sz="3200" dirty="0">
                <a:solidFill>
                  <a:prstClr val="black"/>
                </a:solidFill>
                <a:latin typeface="Bahnschrift SemiBold" panose="020B0502040204020203" pitchFamily="34" charset="0"/>
              </a:rPr>
              <a:t>Algorithm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4AB5C4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Bahnschrift SemiBold" panose="020B0502040204020203" pitchFamily="34" charset="0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3F6AC-BB2A-4287-88C0-2C6C9380D2A4}"/>
              </a:ext>
            </a:extLst>
          </p:cNvPr>
          <p:cNvSpPr txBox="1"/>
          <p:nvPr/>
        </p:nvSpPr>
        <p:spPr>
          <a:xfrm>
            <a:off x="471487" y="518332"/>
            <a:ext cx="1222670" cy="42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  <a:cs typeface="+mn-cs"/>
              </a:rPr>
              <a:t>Methods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Semibold" panose="020B0700000000000000" pitchFamily="34" charset="-128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E7C34B-0546-4F01-8BCB-090F84FD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045" y="1563045"/>
            <a:ext cx="5873909" cy="465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28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99C9DB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B416F5-67C3-4C05-879A-481F5910B515}"/>
              </a:ext>
            </a:extLst>
          </p:cNvPr>
          <p:cNvSpPr/>
          <p:nvPr/>
        </p:nvSpPr>
        <p:spPr>
          <a:xfrm>
            <a:off x="471488" y="518332"/>
            <a:ext cx="8201025" cy="590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17FF5-8F98-4D68-BDEB-EE2CDF4886B1}"/>
              </a:ext>
            </a:extLst>
          </p:cNvPr>
          <p:cNvSpPr txBox="1"/>
          <p:nvPr/>
        </p:nvSpPr>
        <p:spPr>
          <a:xfrm>
            <a:off x="2721583" y="732044"/>
            <a:ext cx="3700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en-US" altLang="ko-KR" sz="3200" dirty="0">
                <a:solidFill>
                  <a:prstClr val="black"/>
                </a:solidFill>
                <a:latin typeface="Bahnschrift SemiBold" panose="020B0502040204020203" pitchFamily="34" charset="0"/>
              </a:rPr>
              <a:t>Model architecture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4AB5C4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Bahnschrift SemiBold" panose="020B0502040204020203" pitchFamily="34" charset="0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3F6AC-BB2A-4287-88C0-2C6C9380D2A4}"/>
              </a:ext>
            </a:extLst>
          </p:cNvPr>
          <p:cNvSpPr txBox="1"/>
          <p:nvPr/>
        </p:nvSpPr>
        <p:spPr>
          <a:xfrm>
            <a:off x="471487" y="518332"/>
            <a:ext cx="970814" cy="42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Details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Semibold" panose="020B0700000000000000" pitchFamily="34" charset="-128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89E70F-2684-40F4-BA7B-2E1672417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758" y="4717278"/>
            <a:ext cx="5014147" cy="16942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AC2AED-D8C4-4EC0-80DE-3CF45CD35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73" y="1530531"/>
            <a:ext cx="4709647" cy="33033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BFFA24-DE76-4220-94EF-6ECEDDE9F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126" y="1834251"/>
            <a:ext cx="1870217" cy="995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C1238F-4070-4231-A3B0-206D20870E7D}"/>
                  </a:ext>
                </a:extLst>
              </p:cNvPr>
              <p:cNvSpPr txBox="1"/>
              <p:nvPr/>
            </p:nvSpPr>
            <p:spPr>
              <a:xfrm>
                <a:off x="5881126" y="2885848"/>
                <a:ext cx="242865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Input</a:t>
                </a:r>
              </a:p>
              <a:p>
                <a:r>
                  <a:rPr lang="en-US" altLang="ko-KR" dirty="0"/>
                  <a:t>: 84x84x4 (by processing map  </a:t>
                </a:r>
                <a14:m>
                  <m:oMath xmlns:m="http://schemas.openxmlformats.org/officeDocument/2006/math">
                    <m:r>
                      <a:rPr lang="ko-KR" altLang="ko-KR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altLang="ko-KR" dirty="0"/>
                  <a:t>)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C1238F-4070-4231-A3B0-206D20870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126" y="2885848"/>
                <a:ext cx="2428655" cy="923330"/>
              </a:xfrm>
              <a:prstGeom prst="rect">
                <a:avLst/>
              </a:prstGeom>
              <a:blipFill>
                <a:blip r:embed="rId5"/>
                <a:stretch>
                  <a:fillRect l="-2261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159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99C9DB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B416F5-67C3-4C05-879A-481F5910B515}"/>
              </a:ext>
            </a:extLst>
          </p:cNvPr>
          <p:cNvSpPr/>
          <p:nvPr/>
        </p:nvSpPr>
        <p:spPr>
          <a:xfrm>
            <a:off x="471488" y="518332"/>
            <a:ext cx="8201025" cy="590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17FF5-8F98-4D68-BDEB-EE2CDF4886B1}"/>
              </a:ext>
            </a:extLst>
          </p:cNvPr>
          <p:cNvSpPr txBox="1"/>
          <p:nvPr/>
        </p:nvSpPr>
        <p:spPr>
          <a:xfrm>
            <a:off x="2721583" y="732044"/>
            <a:ext cx="3700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en-US" altLang="ko-KR" sz="3200" dirty="0">
                <a:solidFill>
                  <a:prstClr val="black"/>
                </a:solidFill>
                <a:latin typeface="Bahnschrift SemiBold" panose="020B0502040204020203" pitchFamily="34" charset="0"/>
              </a:rPr>
              <a:t>Preprocessing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4AB5C4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Bahnschrift SemiBold" panose="020B0502040204020203" pitchFamily="34" charset="0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3F6AC-BB2A-4287-88C0-2C6C9380D2A4}"/>
              </a:ext>
            </a:extLst>
          </p:cNvPr>
          <p:cNvSpPr txBox="1"/>
          <p:nvPr/>
        </p:nvSpPr>
        <p:spPr>
          <a:xfrm>
            <a:off x="471487" y="518332"/>
            <a:ext cx="970814" cy="42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  <a:cs typeface="+mn-cs"/>
              </a:rPr>
              <a:t>Details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Semibold" panose="020B0700000000000000" pitchFamily="34" charset="-128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9AD041F-C2B5-4DB2-A1AC-66A0D136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66" y="1735375"/>
            <a:ext cx="7735345" cy="3675869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Atari 2600 </a:t>
            </a:r>
            <a:r>
              <a:rPr lang="ko-KR" altLang="en-US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(210, 160) pixels image </a:t>
            </a:r>
            <a:r>
              <a:rPr lang="ko-KR" altLang="en-US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초당 </a:t>
            </a:r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 frame </a:t>
            </a:r>
            <a:r>
              <a:rPr lang="ko-KR" altLang="en-US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정도로 화면에 출력한다</a:t>
            </a:r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2000" dirty="0">
              <a:solidFill>
                <a:srgbClr val="57A5B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이미지의 크기를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(210, 160)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(84, 84)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변환</a:t>
            </a:r>
          </a:p>
          <a:p>
            <a:pPr marL="0" indent="0">
              <a:buNone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RGB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이미지를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grayscale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conversion</a:t>
            </a:r>
          </a:p>
          <a:p>
            <a:pPr marL="457200" indent="-457200">
              <a:buAutoNum type="arabicPeriod" startAt="3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Skipped frame (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연속된 이미지 중 매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번째 위치한 이미지만 선택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457200" indent="-457200">
              <a:buAutoNum type="arabicPeriod" startAt="3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선택된 이미지와 그 앞에 위치한 이미지에 대해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maximum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취한다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457200" indent="-457200">
              <a:buAutoNum type="arabicPeriod" startAt="3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1-4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과정을 거친 이미지들을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개만큼 쌓으면 네트워크의 입력으로 사용되는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된다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6632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99C9DB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B416F5-67C3-4C05-879A-481F5910B515}"/>
              </a:ext>
            </a:extLst>
          </p:cNvPr>
          <p:cNvSpPr/>
          <p:nvPr/>
        </p:nvSpPr>
        <p:spPr>
          <a:xfrm>
            <a:off x="471488" y="518332"/>
            <a:ext cx="8201025" cy="590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17FF5-8F98-4D68-BDEB-EE2CDF4886B1}"/>
              </a:ext>
            </a:extLst>
          </p:cNvPr>
          <p:cNvSpPr txBox="1"/>
          <p:nvPr/>
        </p:nvSpPr>
        <p:spPr>
          <a:xfrm>
            <a:off x="2895330" y="732044"/>
            <a:ext cx="3038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en-US" altLang="ko-KR" sz="3200" dirty="0">
                <a:solidFill>
                  <a:prstClr val="black"/>
                </a:solidFill>
                <a:latin typeface="Bahnschrift SemiBold" panose="020B0502040204020203" pitchFamily="34" charset="0"/>
              </a:rPr>
              <a:t>Training details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4AB5C4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Bahnschrift SemiBold" panose="020B0502040204020203" pitchFamily="34" charset="0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3F6AC-BB2A-4287-88C0-2C6C9380D2A4}"/>
              </a:ext>
            </a:extLst>
          </p:cNvPr>
          <p:cNvSpPr txBox="1"/>
          <p:nvPr/>
        </p:nvSpPr>
        <p:spPr>
          <a:xfrm>
            <a:off x="471487" y="518332"/>
            <a:ext cx="970814" cy="42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  <a:cs typeface="+mn-cs"/>
              </a:rPr>
              <a:t>Details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Semibold" panose="020B0700000000000000" pitchFamily="34" charset="-128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9AD041F-C2B5-4DB2-A1AC-66A0D136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66" y="1735376"/>
            <a:ext cx="7735345" cy="134719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Reward</a:t>
            </a:r>
          </a:p>
          <a:p>
            <a:pPr marL="0" indent="0">
              <a:buNone/>
            </a:pPr>
            <a:r>
              <a:rPr lang="en-US" altLang="ko-KR" sz="2000" dirty="0"/>
              <a:t>	Positive reward 1, negative reward -1, unchanged reward 0</a:t>
            </a:r>
            <a:endParaRPr lang="en-US" altLang="ko-KR" sz="2000" dirty="0">
              <a:solidFill>
                <a:srgbClr val="57A5B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Hyperparameter</a:t>
            </a:r>
          </a:p>
          <a:p>
            <a:pPr marL="0" indent="0">
              <a:buNone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1F17B1-5873-4D33-9A4D-E0DA79C0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55" y="3082566"/>
            <a:ext cx="7735345" cy="32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40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99C9DB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B416F5-67C3-4C05-879A-481F5910B515}"/>
              </a:ext>
            </a:extLst>
          </p:cNvPr>
          <p:cNvSpPr/>
          <p:nvPr/>
        </p:nvSpPr>
        <p:spPr>
          <a:xfrm>
            <a:off x="471488" y="518332"/>
            <a:ext cx="8201025" cy="590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17FF5-8F98-4D68-BDEB-EE2CDF4886B1}"/>
              </a:ext>
            </a:extLst>
          </p:cNvPr>
          <p:cNvSpPr txBox="1"/>
          <p:nvPr/>
        </p:nvSpPr>
        <p:spPr>
          <a:xfrm>
            <a:off x="3050872" y="732044"/>
            <a:ext cx="2727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en-US" altLang="ko-KR" sz="3200" dirty="0">
                <a:solidFill>
                  <a:prstClr val="black"/>
                </a:solidFill>
                <a:latin typeface="Bahnschrift SemiBold" panose="020B0502040204020203" pitchFamily="34" charset="0"/>
              </a:rPr>
              <a:t>Experiment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4AB5C4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Bahnschrift SemiBold" panose="020B0502040204020203" pitchFamily="34" charset="0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3F6AC-BB2A-4287-88C0-2C6C9380D2A4}"/>
              </a:ext>
            </a:extLst>
          </p:cNvPr>
          <p:cNvSpPr txBox="1"/>
          <p:nvPr/>
        </p:nvSpPr>
        <p:spPr>
          <a:xfrm>
            <a:off x="471487" y="518332"/>
            <a:ext cx="970814" cy="42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  <a:cs typeface="+mn-cs"/>
              </a:rPr>
              <a:t>Details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Semibold" panose="020B0700000000000000" pitchFamily="34" charset="-128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9AD041F-C2B5-4DB2-A1AC-66A0D136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66" y="1735376"/>
            <a:ext cx="7735345" cy="72502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Agent’s average score-per-episode vs average predicted Q-values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2A8EA1-DDAE-4854-8D48-60F8816D0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96" y="2328749"/>
            <a:ext cx="7479007" cy="40109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107128-2C6D-4952-A262-EFE39A824D9E}"/>
              </a:ext>
            </a:extLst>
          </p:cNvPr>
          <p:cNvSpPr txBox="1"/>
          <p:nvPr/>
        </p:nvSpPr>
        <p:spPr>
          <a:xfrm>
            <a:off x="857633" y="3451827"/>
            <a:ext cx="1651796" cy="660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Reward clipping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35D69D-4BA6-4EA6-8E67-AA1E69D79B6C}"/>
              </a:ext>
            </a:extLst>
          </p:cNvPr>
          <p:cNvSpPr/>
          <p:nvPr/>
        </p:nvSpPr>
        <p:spPr>
          <a:xfrm>
            <a:off x="2242627" y="2272306"/>
            <a:ext cx="533604" cy="15320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B003A6-13F7-442F-A34C-28C324C1B531}"/>
              </a:ext>
            </a:extLst>
          </p:cNvPr>
          <p:cNvSpPr/>
          <p:nvPr/>
        </p:nvSpPr>
        <p:spPr>
          <a:xfrm>
            <a:off x="2242627" y="3945421"/>
            <a:ext cx="533604" cy="15320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F8709D6-F085-4C0A-AE17-FB6CA0CB8930}"/>
              </a:ext>
            </a:extLst>
          </p:cNvPr>
          <p:cNvCxnSpPr>
            <a:cxnSpLocks/>
            <a:endCxn id="13" idx="1"/>
          </p:cNvCxnSpPr>
          <p:nvPr/>
        </p:nvCxnSpPr>
        <p:spPr>
          <a:xfrm rot="5400000">
            <a:off x="1371101" y="3833563"/>
            <a:ext cx="1749404" cy="6352"/>
          </a:xfrm>
          <a:prstGeom prst="bentConnector4">
            <a:avLst>
              <a:gd name="adj1" fmla="val 85"/>
              <a:gd name="adj2" fmla="val 7705856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070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99C9DB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B416F5-67C3-4C05-879A-481F5910B515}"/>
              </a:ext>
            </a:extLst>
          </p:cNvPr>
          <p:cNvSpPr/>
          <p:nvPr/>
        </p:nvSpPr>
        <p:spPr>
          <a:xfrm>
            <a:off x="471488" y="518332"/>
            <a:ext cx="8201025" cy="590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17FF5-8F98-4D68-BDEB-EE2CDF4886B1}"/>
              </a:ext>
            </a:extLst>
          </p:cNvPr>
          <p:cNvSpPr txBox="1"/>
          <p:nvPr/>
        </p:nvSpPr>
        <p:spPr>
          <a:xfrm>
            <a:off x="3050872" y="732044"/>
            <a:ext cx="2727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Experiment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4AB5C4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Bahnschrift SemiBold" panose="020B0502040204020203" pitchFamily="34" charset="0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3F6AC-BB2A-4287-88C0-2C6C9380D2A4}"/>
              </a:ext>
            </a:extLst>
          </p:cNvPr>
          <p:cNvSpPr txBox="1"/>
          <p:nvPr/>
        </p:nvSpPr>
        <p:spPr>
          <a:xfrm>
            <a:off x="471487" y="518332"/>
            <a:ext cx="970814" cy="42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  <a:cs typeface="+mn-cs"/>
              </a:rPr>
              <a:t>Details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Semibold" panose="020B0700000000000000" pitchFamily="34" charset="-128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E4A81A9-2CBF-4483-85DB-EC3A9125C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873" y="1822126"/>
            <a:ext cx="4776638" cy="4467461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9AD041F-C2B5-4DB2-A1AC-66A0D136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27" y="1451064"/>
            <a:ext cx="7735345" cy="4467461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Professional human game tester vs DQN</a:t>
            </a:r>
          </a:p>
          <a:p>
            <a:pPr marL="0" indent="0">
              <a:buNone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49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종류의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game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Human level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넘어선 게임 종류는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75%</a:t>
            </a:r>
          </a:p>
          <a:p>
            <a:pPr marL="0" indent="0">
              <a:buNone/>
            </a:pP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(29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가지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세부적인 점수비교는 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extend data table 2</a:t>
            </a:r>
            <a:r>
              <a:rPr lang="ko-KR" altLang="en-US" sz="15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참고</a:t>
            </a: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8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DQN vs linear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DQN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linear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점수비교는 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extend data table 4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</a:t>
            </a:r>
          </a:p>
          <a:p>
            <a:pPr marL="0" indent="0">
              <a:buNone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788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99C9DB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B416F5-67C3-4C05-879A-481F5910B515}"/>
              </a:ext>
            </a:extLst>
          </p:cNvPr>
          <p:cNvSpPr/>
          <p:nvPr/>
        </p:nvSpPr>
        <p:spPr>
          <a:xfrm>
            <a:off x="471488" y="518332"/>
            <a:ext cx="8201025" cy="590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17FF5-8F98-4D68-BDEB-EE2CDF4886B1}"/>
              </a:ext>
            </a:extLst>
          </p:cNvPr>
          <p:cNvSpPr txBox="1"/>
          <p:nvPr/>
        </p:nvSpPr>
        <p:spPr>
          <a:xfrm>
            <a:off x="3050872" y="732044"/>
            <a:ext cx="2727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Experiment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4AB5C4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Bahnschrift SemiBold" panose="020B0502040204020203" pitchFamily="34" charset="0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3F6AC-BB2A-4287-88C0-2C6C9380D2A4}"/>
              </a:ext>
            </a:extLst>
          </p:cNvPr>
          <p:cNvSpPr txBox="1"/>
          <p:nvPr/>
        </p:nvSpPr>
        <p:spPr>
          <a:xfrm>
            <a:off x="471487" y="518332"/>
            <a:ext cx="970814" cy="42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  <a:cs typeface="+mn-cs"/>
              </a:rPr>
              <a:t>Details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Semibold" panose="020B0700000000000000" pitchFamily="34" charset="-128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B038D1-28E0-43D6-9A62-4276CC42D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451" y="1783275"/>
            <a:ext cx="5830060" cy="4556393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9AD041F-C2B5-4DB2-A1AC-66A0D136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27" y="1451064"/>
            <a:ext cx="7735345" cy="4467461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Last hidden layer representations </a:t>
            </a:r>
            <a:r>
              <a:rPr lang="ko-KR" altLang="en-US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T-SNE </a:t>
            </a:r>
            <a:r>
              <a:rPr lang="ko-KR" altLang="en-US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알고리즘으로 시각화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비슷하지만 다른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states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들에 대해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네트워크가 상당히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유사한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representation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보인다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5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B1A2AD8-DFDD-4BED-83C8-A24EC5932F98}"/>
              </a:ext>
            </a:extLst>
          </p:cNvPr>
          <p:cNvGrpSpPr/>
          <p:nvPr/>
        </p:nvGrpSpPr>
        <p:grpSpPr>
          <a:xfrm>
            <a:off x="0" y="0"/>
            <a:ext cx="4034971" cy="6858000"/>
            <a:chOff x="0" y="0"/>
            <a:chExt cx="4034971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690F367-E205-4615-A105-A4D61940A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3" r="55623"/>
            <a:stretch/>
          </p:blipFill>
          <p:spPr>
            <a:xfrm>
              <a:off x="0" y="0"/>
              <a:ext cx="4034971" cy="6858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0CE3A7-4737-4E02-ACB3-7CF275D67425}"/>
                </a:ext>
              </a:extLst>
            </p:cNvPr>
            <p:cNvSpPr txBox="1"/>
            <p:nvPr/>
          </p:nvSpPr>
          <p:spPr>
            <a:xfrm>
              <a:off x="195772" y="101599"/>
              <a:ext cx="97988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ko-KR" altLang="en-US" sz="28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목차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B32605-8CBD-483F-922B-2DDBDE213980}"/>
              </a:ext>
            </a:extLst>
          </p:cNvPr>
          <p:cNvSpPr/>
          <p:nvPr/>
        </p:nvSpPr>
        <p:spPr>
          <a:xfrm>
            <a:off x="1669143" y="1786649"/>
            <a:ext cx="2365828" cy="63862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3203A9-F82D-4C47-A83B-42A3B8BD49D6}"/>
              </a:ext>
            </a:extLst>
          </p:cNvPr>
          <p:cNvSpPr/>
          <p:nvPr/>
        </p:nvSpPr>
        <p:spPr>
          <a:xfrm>
            <a:off x="4034971" y="1786649"/>
            <a:ext cx="4426858" cy="63862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1993BC-5244-4D7B-AB21-3AA5C6EE857A}"/>
              </a:ext>
            </a:extLst>
          </p:cNvPr>
          <p:cNvSpPr/>
          <p:nvPr/>
        </p:nvSpPr>
        <p:spPr>
          <a:xfrm>
            <a:off x="1669143" y="3097096"/>
            <a:ext cx="2365828" cy="63862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0499C5D-C95E-4D03-ACD4-0520F9C6C097}"/>
              </a:ext>
            </a:extLst>
          </p:cNvPr>
          <p:cNvSpPr/>
          <p:nvPr/>
        </p:nvSpPr>
        <p:spPr>
          <a:xfrm>
            <a:off x="4034971" y="3097096"/>
            <a:ext cx="4426858" cy="638629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8D11B4-3C0B-4E35-9421-F96490962ABB}"/>
              </a:ext>
            </a:extLst>
          </p:cNvPr>
          <p:cNvSpPr/>
          <p:nvPr/>
        </p:nvSpPr>
        <p:spPr>
          <a:xfrm>
            <a:off x="1669143" y="4948174"/>
            <a:ext cx="2365828" cy="63862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866FF2-5891-474A-B50B-915C908F9BEA}"/>
              </a:ext>
            </a:extLst>
          </p:cNvPr>
          <p:cNvSpPr/>
          <p:nvPr/>
        </p:nvSpPr>
        <p:spPr>
          <a:xfrm>
            <a:off x="4034971" y="4948174"/>
            <a:ext cx="4426858" cy="638629"/>
          </a:xfrm>
          <a:prstGeom prst="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6C1C70-B1A1-419B-B5E7-0AB081CE35C2}"/>
              </a:ext>
            </a:extLst>
          </p:cNvPr>
          <p:cNvSpPr txBox="1"/>
          <p:nvPr/>
        </p:nvSpPr>
        <p:spPr>
          <a:xfrm>
            <a:off x="2237694" y="1875129"/>
            <a:ext cx="179727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2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F8B68D-AACC-4E99-8E9E-AD68195433F2}"/>
              </a:ext>
            </a:extLst>
          </p:cNvPr>
          <p:cNvSpPr txBox="1"/>
          <p:nvPr/>
        </p:nvSpPr>
        <p:spPr>
          <a:xfrm>
            <a:off x="2237694" y="3185576"/>
            <a:ext cx="179727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2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2CE879-442F-49C5-AB0A-51DF22A4EE90}"/>
              </a:ext>
            </a:extLst>
          </p:cNvPr>
          <p:cNvSpPr txBox="1"/>
          <p:nvPr/>
        </p:nvSpPr>
        <p:spPr>
          <a:xfrm>
            <a:off x="2237694" y="5036654"/>
            <a:ext cx="179727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2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FCE2B3-9E4F-4227-86DF-2BC304CE9348}"/>
              </a:ext>
            </a:extLst>
          </p:cNvPr>
          <p:cNvSpPr txBox="1"/>
          <p:nvPr/>
        </p:nvSpPr>
        <p:spPr>
          <a:xfrm>
            <a:off x="4226151" y="1875129"/>
            <a:ext cx="42356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</a:t>
            </a:r>
            <a:endParaRPr lang="ko-KR" altLang="en-US" sz="2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46DCD0-EF48-47C4-A54E-990F20F17894}"/>
              </a:ext>
            </a:extLst>
          </p:cNvPr>
          <p:cNvSpPr txBox="1"/>
          <p:nvPr/>
        </p:nvSpPr>
        <p:spPr>
          <a:xfrm>
            <a:off x="4226151" y="3185577"/>
            <a:ext cx="42356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Methods</a:t>
            </a:r>
            <a:endParaRPr lang="ko-KR" altLang="en-US" sz="2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2EA9B8-E1DB-48FA-9B04-527BA08F1F2C}"/>
              </a:ext>
            </a:extLst>
          </p:cNvPr>
          <p:cNvSpPr txBox="1"/>
          <p:nvPr/>
        </p:nvSpPr>
        <p:spPr>
          <a:xfrm>
            <a:off x="4226151" y="5036654"/>
            <a:ext cx="42356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Details</a:t>
            </a:r>
            <a:endParaRPr lang="ko-KR" altLang="en-US" sz="24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D5B592-2763-4040-8E1A-D5A2A074ADDB}"/>
              </a:ext>
            </a:extLst>
          </p:cNvPr>
          <p:cNvSpPr txBox="1"/>
          <p:nvPr/>
        </p:nvSpPr>
        <p:spPr>
          <a:xfrm>
            <a:off x="4134244" y="2502508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DQN </a:t>
            </a:r>
            <a:r>
              <a:rPr lang="ko-KR" altLang="en-US" dirty="0"/>
              <a:t>등장 배경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468BFE-C549-40C1-9A90-9BEE6A425791}"/>
              </a:ext>
            </a:extLst>
          </p:cNvPr>
          <p:cNvSpPr txBox="1"/>
          <p:nvPr/>
        </p:nvSpPr>
        <p:spPr>
          <a:xfrm>
            <a:off x="4134243" y="3799588"/>
            <a:ext cx="2487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Action-value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Q-learning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Algorithm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5D7B7A-6FD1-4886-81A9-FD259303F8FE}"/>
              </a:ext>
            </a:extLst>
          </p:cNvPr>
          <p:cNvSpPr txBox="1"/>
          <p:nvPr/>
        </p:nvSpPr>
        <p:spPr>
          <a:xfrm>
            <a:off x="6622232" y="3812958"/>
            <a:ext cx="2136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Experience replay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Fixed Q-targets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89E4F9-C202-40DE-A1C8-8E471AAA388C}"/>
              </a:ext>
            </a:extLst>
          </p:cNvPr>
          <p:cNvSpPr txBox="1"/>
          <p:nvPr/>
        </p:nvSpPr>
        <p:spPr>
          <a:xfrm>
            <a:off x="4134243" y="5664647"/>
            <a:ext cx="2274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Model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Preprocessing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CA5A3D-AC58-415A-B2F9-42C6D2D63E37}"/>
              </a:ext>
            </a:extLst>
          </p:cNvPr>
          <p:cNvSpPr txBox="1"/>
          <p:nvPr/>
        </p:nvSpPr>
        <p:spPr>
          <a:xfrm>
            <a:off x="6622232" y="5664646"/>
            <a:ext cx="15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9033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99C9DB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B416F5-67C3-4C05-879A-481F5910B515}"/>
              </a:ext>
            </a:extLst>
          </p:cNvPr>
          <p:cNvSpPr/>
          <p:nvPr/>
        </p:nvSpPr>
        <p:spPr>
          <a:xfrm>
            <a:off x="471488" y="518332"/>
            <a:ext cx="8201025" cy="590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17FF5-8F98-4D68-BDEB-EE2CDF4886B1}"/>
              </a:ext>
            </a:extLst>
          </p:cNvPr>
          <p:cNvSpPr txBox="1"/>
          <p:nvPr/>
        </p:nvSpPr>
        <p:spPr>
          <a:xfrm>
            <a:off x="3050872" y="732044"/>
            <a:ext cx="2727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Experiment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4AB5C4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Bahnschrift SemiBold" panose="020B0502040204020203" pitchFamily="34" charset="0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3F6AC-BB2A-4287-88C0-2C6C9380D2A4}"/>
              </a:ext>
            </a:extLst>
          </p:cNvPr>
          <p:cNvSpPr txBox="1"/>
          <p:nvPr/>
        </p:nvSpPr>
        <p:spPr>
          <a:xfrm>
            <a:off x="471487" y="518332"/>
            <a:ext cx="970814" cy="42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  <a:cs typeface="+mn-cs"/>
              </a:rPr>
              <a:t>Details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Semibold" panose="020B0700000000000000" pitchFamily="34" charset="-128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9AD041F-C2B5-4DB2-A1AC-66A0D136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27" y="1872207"/>
            <a:ext cx="7735345" cy="4467461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Replay memory and target Q </a:t>
            </a:r>
            <a:r>
              <a:rPr lang="ko-KR" altLang="en-US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 </a:t>
            </a:r>
            <a:r>
              <a:rPr lang="ko-KR" altLang="en-US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endParaRPr lang="en-US" altLang="ko-KR" sz="15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E95CD4-0B64-486E-B477-3AD770F6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07" y="2836526"/>
            <a:ext cx="7981383" cy="257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54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99C9DB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80C9D4-0CA2-4FC5-B76D-1E79C7E49DE8}"/>
              </a:ext>
            </a:extLst>
          </p:cNvPr>
          <p:cNvSpPr txBox="1"/>
          <p:nvPr/>
        </p:nvSpPr>
        <p:spPr>
          <a:xfrm>
            <a:off x="3251933" y="3025908"/>
            <a:ext cx="2640133" cy="806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35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Thank you!</a:t>
            </a:r>
            <a:endParaRPr lang="ko-KR" altLang="en-US" sz="35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284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99C9DB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B416F5-67C3-4C05-879A-481F5910B515}"/>
              </a:ext>
            </a:extLst>
          </p:cNvPr>
          <p:cNvSpPr/>
          <p:nvPr/>
        </p:nvSpPr>
        <p:spPr>
          <a:xfrm>
            <a:off x="471488" y="476250"/>
            <a:ext cx="8201025" cy="590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17FF5-8F98-4D68-BDEB-EE2CDF4886B1}"/>
              </a:ext>
            </a:extLst>
          </p:cNvPr>
          <p:cNvSpPr txBox="1"/>
          <p:nvPr/>
        </p:nvSpPr>
        <p:spPr>
          <a:xfrm>
            <a:off x="3030567" y="681037"/>
            <a:ext cx="317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ko-KR" altLang="en-US" sz="3200" dirty="0">
                <a:ln>
                  <a:solidFill>
                    <a:srgbClr val="4AB5C4">
                      <a:alpha val="30000"/>
                    </a:srgb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논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solidFill>
                    <a:srgbClr val="4AB5C4">
                      <a:alpha val="30000"/>
                    </a:srgbClr>
                  </a:solidFill>
                </a:ln>
                <a:effectLst/>
                <a:uLnTx/>
                <a:uFillTx/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문 소 개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F3A45B0-B7F3-4D9A-A415-42356E247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62850" cy="4351338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Playing Atari with Deep Reinforcement Learning. </a:t>
            </a:r>
            <a:r>
              <a:rPr lang="en-US" altLang="ko-KR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ArXiv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(2013)</a:t>
            </a:r>
          </a:p>
          <a:p>
            <a:pPr marL="0" indent="0">
              <a:buNone/>
            </a:pPr>
            <a:r>
              <a:rPr lang="en-US" altLang="ko-KR" sz="17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7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17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Atari</a:t>
            </a:r>
            <a:r>
              <a:rPr lang="ko-KR" altLang="en-US" sz="17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games</a:t>
            </a: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- The first step towards “General Artificial Intelligence”</a:t>
            </a:r>
          </a:p>
          <a:p>
            <a:pPr marL="0" indent="0">
              <a:buNone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구글이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DeepMind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인수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(2014)</a:t>
            </a:r>
          </a:p>
          <a:p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Human-level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control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through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deep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reinforcement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learning.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Nature (2015)</a:t>
            </a: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-</a:t>
            </a:r>
            <a:r>
              <a:rPr lang="ko-KR" altLang="en-US" sz="17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49</a:t>
            </a:r>
            <a:r>
              <a:rPr lang="ko-KR" altLang="en-US" sz="17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Atari</a:t>
            </a:r>
            <a:r>
              <a:rPr lang="ko-KR" altLang="en-US" sz="17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games</a:t>
            </a:r>
          </a:p>
          <a:p>
            <a:pPr marL="0" indent="0">
              <a:buNone/>
            </a:pPr>
            <a:r>
              <a:rPr lang="en-US" altLang="ko-KR" sz="17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- Google patented “Deep Reinforcement Learning”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378167-83CF-4046-9CC3-2B4C7B8D99C6}"/>
              </a:ext>
            </a:extLst>
          </p:cNvPr>
          <p:cNvSpPr txBox="1"/>
          <p:nvPr/>
        </p:nvSpPr>
        <p:spPr>
          <a:xfrm>
            <a:off x="471487" y="518332"/>
            <a:ext cx="842933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Intro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Semibold" panose="020B0700000000000000" pitchFamily="34" charset="-128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2488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99C9DB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B416F5-67C3-4C05-879A-481F5910B515}"/>
              </a:ext>
            </a:extLst>
          </p:cNvPr>
          <p:cNvSpPr/>
          <p:nvPr/>
        </p:nvSpPr>
        <p:spPr>
          <a:xfrm>
            <a:off x="471488" y="476250"/>
            <a:ext cx="8201025" cy="590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17FF5-8F98-4D68-BDEB-EE2CDF4886B1}"/>
              </a:ext>
            </a:extLst>
          </p:cNvPr>
          <p:cNvSpPr txBox="1"/>
          <p:nvPr/>
        </p:nvSpPr>
        <p:spPr>
          <a:xfrm>
            <a:off x="3151939" y="681037"/>
            <a:ext cx="2840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ln>
                  <a:solidFill>
                    <a:srgbClr val="4AB5C4">
                      <a:alpha val="30000"/>
                    </a:srgbClr>
                  </a:solidFill>
                </a:ln>
                <a:solidFill>
                  <a:prstClr val="black"/>
                </a:solidFill>
                <a:latin typeface="Bahnschrift SemiBold" panose="020B0502040204020203" pitchFamily="34" charset="0"/>
                <a:ea typeface="210 맨발의청춘 L" panose="02020603020101020101" pitchFamily="18" charset="-127"/>
                <a:cs typeface="Arial" panose="020B0604020202020204" pitchFamily="34" charset="0"/>
              </a:rPr>
              <a:t>What is RL?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4AB5C4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Bahnschrift SemiBold" panose="020B0502040204020203" pitchFamily="34" charset="0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F3A45B0-B7F3-4D9A-A415-42356E247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250" y="4885151"/>
            <a:ext cx="7679499" cy="129181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RL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목표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agent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보상을 최대화 할 수 있는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action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무엇인지 학습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state=observation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BDB27D-9EE9-4D13-AE03-FA2A0C815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53" y="1972848"/>
            <a:ext cx="7364245" cy="2461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08AA35-340D-4CB8-83B2-CE3C150BB1DF}"/>
              </a:ext>
            </a:extLst>
          </p:cNvPr>
          <p:cNvSpPr txBox="1"/>
          <p:nvPr/>
        </p:nvSpPr>
        <p:spPr>
          <a:xfrm>
            <a:off x="471487" y="518332"/>
            <a:ext cx="842933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Intro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Semibold" panose="020B0700000000000000" pitchFamily="34" charset="-128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632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99C9DB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B416F5-67C3-4C05-879A-481F5910B515}"/>
              </a:ext>
            </a:extLst>
          </p:cNvPr>
          <p:cNvSpPr/>
          <p:nvPr/>
        </p:nvSpPr>
        <p:spPr>
          <a:xfrm>
            <a:off x="471488" y="476250"/>
            <a:ext cx="8201025" cy="590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17FF5-8F98-4D68-BDEB-EE2CDF4886B1}"/>
              </a:ext>
            </a:extLst>
          </p:cNvPr>
          <p:cNvSpPr txBox="1"/>
          <p:nvPr/>
        </p:nvSpPr>
        <p:spPr>
          <a:xfrm>
            <a:off x="2934765" y="681036"/>
            <a:ext cx="3330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en-US" altLang="ko-KR" sz="3200" dirty="0">
                <a:latin typeface="Bahnschrift SemiBold" panose="020B0502040204020203" pitchFamily="34" charset="0"/>
              </a:rPr>
              <a:t>Existing problem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4AB5C4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Bahnschrift SemiBold" panose="020B0502040204020203" pitchFamily="34" charset="0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F3A45B0-B7F3-4D9A-A415-42356E247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250" y="1643436"/>
            <a:ext cx="7735345" cy="4360689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Problem :</a:t>
            </a:r>
          </a:p>
          <a:p>
            <a:pPr marL="457200" indent="-457200">
              <a:buAutoNum type="arabicParenR"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수작업으로 유용한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features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만들어낼 수 있는 도메인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사람이 일일이 모델링 하고 구현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 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저차원의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state-space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가진 도메인에 한정</a:t>
            </a:r>
          </a:p>
          <a:p>
            <a:pPr marL="0" indent="0">
              <a:buNone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-&gt; real-world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complexity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가진 문제에서 적합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</a:p>
          <a:p>
            <a:pPr marL="0" indent="0">
              <a:buNone/>
            </a:pP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real-world </a:t>
            </a:r>
            <a:r>
              <a:rPr lang="ko-KR" altLang="en-US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complexity </a:t>
            </a:r>
            <a:r>
              <a:rPr lang="ko-KR" altLang="en-US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가진 문제에서 잘 작동하기 위해 </a:t>
            </a:r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endParaRPr lang="ko-KR" altLang="en-US" sz="2000" dirty="0">
              <a:solidFill>
                <a:srgbClr val="57A5B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 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고차원의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sensory inputs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효율적인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representations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얻어야 한다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 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이것들을 이용해 과거의 경험을 일반화하여 새로운 상황에 잘 적용할 수 있어야 한다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3F6AC-BB2A-4287-88C0-2C6C9380D2A4}"/>
              </a:ext>
            </a:extLst>
          </p:cNvPr>
          <p:cNvSpPr txBox="1"/>
          <p:nvPr/>
        </p:nvSpPr>
        <p:spPr>
          <a:xfrm>
            <a:off x="471487" y="518332"/>
            <a:ext cx="842933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Intro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Semibold" panose="020B0700000000000000" pitchFamily="34" charset="-128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B2B5B-A901-448C-B1BF-67A461CAD333}"/>
              </a:ext>
            </a:extLst>
          </p:cNvPr>
          <p:cNvSpPr txBox="1"/>
          <p:nvPr/>
        </p:nvSpPr>
        <p:spPr>
          <a:xfrm>
            <a:off x="5695685" y="5773292"/>
            <a:ext cx="271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</a:rPr>
              <a:t>-&gt; deep Q-network !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37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99C9DB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B416F5-67C3-4C05-879A-481F5910B515}"/>
              </a:ext>
            </a:extLst>
          </p:cNvPr>
          <p:cNvSpPr/>
          <p:nvPr/>
        </p:nvSpPr>
        <p:spPr>
          <a:xfrm>
            <a:off x="471488" y="476250"/>
            <a:ext cx="8201025" cy="590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17FF5-8F98-4D68-BDEB-EE2CDF4886B1}"/>
              </a:ext>
            </a:extLst>
          </p:cNvPr>
          <p:cNvSpPr txBox="1"/>
          <p:nvPr/>
        </p:nvSpPr>
        <p:spPr>
          <a:xfrm>
            <a:off x="2968116" y="681037"/>
            <a:ext cx="32077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en-US" altLang="ko-KR" sz="3200" dirty="0">
                <a:solidFill>
                  <a:prstClr val="black"/>
                </a:solidFill>
                <a:latin typeface="Bahnschrift SemiBold" panose="020B0502040204020203" pitchFamily="34" charset="0"/>
              </a:rPr>
              <a:t>Deep Q-network (DQN)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4AB5C4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Bahnschrift SemiBold" panose="020B0502040204020203" pitchFamily="34" charset="0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F3A45B0-B7F3-4D9A-A415-42356E247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27" y="1963042"/>
            <a:ext cx="7735345" cy="3955698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Background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</a:p>
          <a:p>
            <a:pPr marL="0" indent="0">
              <a:buNone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deep neural network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발전</a:t>
            </a:r>
          </a:p>
          <a:p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Concept : </a:t>
            </a:r>
          </a:p>
          <a:p>
            <a:pPr marL="0" indent="0">
              <a:buNone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neural network + reinforcement learning</a:t>
            </a:r>
          </a:p>
          <a:p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Details :</a:t>
            </a:r>
          </a:p>
          <a:p>
            <a:pPr marL="0" indent="0">
              <a:buNone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Agent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목표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cumulative future reward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최대화하는 방향으로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action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선택             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How to?</a:t>
            </a:r>
          </a:p>
          <a:p>
            <a:pPr marL="0" indent="0">
              <a:buNone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deep convolutional neural network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사용하여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optimal action-value function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근사하도록 한다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3F6AC-BB2A-4287-88C0-2C6C9380D2A4}"/>
              </a:ext>
            </a:extLst>
          </p:cNvPr>
          <p:cNvSpPr txBox="1"/>
          <p:nvPr/>
        </p:nvSpPr>
        <p:spPr>
          <a:xfrm>
            <a:off x="471487" y="518332"/>
            <a:ext cx="842933" cy="4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  <a:cs typeface="+mn-cs"/>
              </a:rPr>
              <a:t>Intro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Semibold" panose="020B0700000000000000" pitchFamily="34" charset="-128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79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99C9DB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B416F5-67C3-4C05-879A-481F5910B515}"/>
              </a:ext>
            </a:extLst>
          </p:cNvPr>
          <p:cNvSpPr/>
          <p:nvPr/>
        </p:nvSpPr>
        <p:spPr>
          <a:xfrm>
            <a:off x="471488" y="476250"/>
            <a:ext cx="8201025" cy="590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17FF5-8F98-4D68-BDEB-EE2CDF4886B1}"/>
              </a:ext>
            </a:extLst>
          </p:cNvPr>
          <p:cNvSpPr txBox="1"/>
          <p:nvPr/>
        </p:nvSpPr>
        <p:spPr>
          <a:xfrm>
            <a:off x="2660900" y="762760"/>
            <a:ext cx="4108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ln>
                  <a:solidFill>
                    <a:srgbClr val="4AB5C4">
                      <a:alpha val="30000"/>
                    </a:srgbClr>
                  </a:solidFill>
                </a:ln>
                <a:solidFill>
                  <a:prstClr val="black"/>
                </a:solidFill>
                <a:latin typeface="Bahnschrift SemiBold" panose="020B0502040204020203" pitchFamily="34" charset="0"/>
                <a:ea typeface="210 맨발의청춘 L" panose="02020603020101020101" pitchFamily="18" charset="-127"/>
                <a:cs typeface="Arial" panose="020B0604020202020204" pitchFamily="34" charset="0"/>
              </a:rPr>
              <a:t>Action-value</a:t>
            </a:r>
            <a:r>
              <a:rPr lang="ko-KR" altLang="en-US" sz="3200" dirty="0">
                <a:ln>
                  <a:solidFill>
                    <a:srgbClr val="4AB5C4">
                      <a:alpha val="30000"/>
                    </a:srgbClr>
                  </a:solidFill>
                </a:ln>
                <a:solidFill>
                  <a:prstClr val="black"/>
                </a:solidFill>
                <a:latin typeface="Bahnschrift SemiBold" panose="020B0502040204020203" pitchFamily="34" charset="0"/>
                <a:ea typeface="210 맨발의청춘 L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3200" dirty="0">
                <a:ln>
                  <a:solidFill>
                    <a:srgbClr val="4AB5C4">
                      <a:alpha val="30000"/>
                    </a:srgbClr>
                  </a:solidFill>
                </a:ln>
                <a:solidFill>
                  <a:prstClr val="black"/>
                </a:solidFill>
                <a:latin typeface="Bahnschrift SemiBold" panose="020B0502040204020203" pitchFamily="34" charset="0"/>
                <a:ea typeface="210 맨발의청춘 L" panose="02020603020101020101" pitchFamily="18" charset="-127"/>
                <a:cs typeface="Arial" panose="020B0604020202020204" pitchFamily="34" charset="0"/>
              </a:rPr>
              <a:t>function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4AB5C4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Bahnschrift SemiBold" panose="020B0502040204020203" pitchFamily="34" charset="0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F3A45B0-B7F3-4D9A-A415-42356E247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24" y="1587813"/>
            <a:ext cx="7735345" cy="452581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How to maximize reward?  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Optimal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action-value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function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을 근사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3F6AC-BB2A-4287-88C0-2C6C9380D2A4}"/>
              </a:ext>
            </a:extLst>
          </p:cNvPr>
          <p:cNvSpPr txBox="1"/>
          <p:nvPr/>
        </p:nvSpPr>
        <p:spPr>
          <a:xfrm>
            <a:off x="471487" y="518332"/>
            <a:ext cx="1222670" cy="42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  <a:cs typeface="+mn-cs"/>
              </a:rPr>
              <a:t>Methods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Semibold" panose="020B0700000000000000" pitchFamily="34" charset="-128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3909AE-AAC5-4106-8AD7-8617CB4C689F}"/>
              </a:ext>
            </a:extLst>
          </p:cNvPr>
          <p:cNvSpPr txBox="1"/>
          <p:nvPr/>
        </p:nvSpPr>
        <p:spPr>
          <a:xfrm>
            <a:off x="723694" y="2255523"/>
            <a:ext cx="21818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Action-value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Function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(Q-value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F</a:t>
            </a:r>
            <a:r>
              <a:rPr lang="en-US" altLang="ko-KR" sz="2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unction)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B5EBAE3-FD6D-481D-B7B5-9CEACA972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241" y="2957417"/>
            <a:ext cx="4972050" cy="1066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BFA29B-CFB4-41A9-B6CD-37C3431ECF14}"/>
              </a:ext>
            </a:extLst>
          </p:cNvPr>
          <p:cNvSpPr txBox="1"/>
          <p:nvPr/>
        </p:nvSpPr>
        <p:spPr>
          <a:xfrm>
            <a:off x="2822669" y="2270307"/>
            <a:ext cx="56232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7A5B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Concept:</a:t>
            </a:r>
          </a:p>
          <a:p>
            <a:pPr lvl="0"/>
            <a:r>
              <a:rPr lang="ko-KR" altLang="en-US" dirty="0">
                <a:solidFill>
                  <a:prstClr val="white">
                    <a:lumMod val="50000"/>
                  </a:prstClr>
                </a:solidFill>
                <a:ea typeface="나눔바른고딕" panose="020B0603020101020101" pitchFamily="50" charset="-127"/>
              </a:rPr>
              <a:t>정책 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ea typeface="나눔바른고딕" panose="020B0603020101020101" pitchFamily="50" charset="-127"/>
              </a:rPr>
              <a:t>pi 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ea typeface="나눔바른고딕" panose="020B0603020101020101" pitchFamily="50" charset="-127"/>
              </a:rPr>
              <a:t>를 따르면서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ea typeface="나눔바른고딕" panose="020B0603020101020101" pitchFamily="50" charset="-127"/>
              </a:rPr>
              <a:t>어떤 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ea typeface="나눔바른고딕" panose="020B0603020101020101" pitchFamily="50" charset="-127"/>
              </a:rPr>
              <a:t>state s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ea typeface="나눔바른고딕" panose="020B0603020101020101" pitchFamily="50" charset="-127"/>
              </a:rPr>
              <a:t>에서 </a:t>
            </a:r>
            <a:r>
              <a:rPr lang="en-US" altLang="ko-KR" dirty="0">
                <a:solidFill>
                  <a:prstClr val="white">
                    <a:lumMod val="50000"/>
                  </a:prstClr>
                </a:solidFill>
                <a:ea typeface="나눔바른고딕" panose="020B0603020101020101" pitchFamily="50" charset="-127"/>
              </a:rPr>
              <a:t>action a</a:t>
            </a:r>
            <a:r>
              <a:rPr lang="ko-KR" altLang="en-US" dirty="0">
                <a:solidFill>
                  <a:prstClr val="white">
                    <a:lumMod val="50000"/>
                  </a:prstClr>
                </a:solidFill>
                <a:ea typeface="나눔바른고딕" panose="020B0603020101020101" pitchFamily="50" charset="-127"/>
              </a:rPr>
              <a:t>를 취함으로써</a:t>
            </a:r>
          </a:p>
          <a:p>
            <a:pPr lvl="0"/>
            <a:r>
              <a:rPr lang="ko-KR" altLang="en-US" dirty="0">
                <a:solidFill>
                  <a:prstClr val="white">
                    <a:lumMod val="50000"/>
                  </a:prstClr>
                </a:solidFill>
                <a:ea typeface="나눔바른고딕" panose="020B0603020101020101" pitchFamily="50" charset="-127"/>
              </a:rPr>
              <a:t> 예상되는 누적 </a:t>
            </a: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  <a:ea typeface="나눔바른고딕" panose="020B0603020101020101" pitchFamily="50" charset="-127"/>
              </a:rPr>
              <a:t>기댓값</a:t>
            </a:r>
            <a:endParaRPr lang="ko-KR" altLang="en-US" dirty="0">
              <a:solidFill>
                <a:prstClr val="white">
                  <a:lumMod val="50000"/>
                </a:prstClr>
              </a:solidFill>
              <a:ea typeface="나눔바른고딕" panose="020B060302010102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880841A-39DC-44CC-BC83-97097CAD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529" y="4613607"/>
            <a:ext cx="5865140" cy="1286504"/>
          </a:xfrm>
          <a:prstGeom prst="rect">
            <a:avLst/>
          </a:prstGeom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6D5447A4-9D81-4FF2-8250-D47C695E1BFE}"/>
              </a:ext>
            </a:extLst>
          </p:cNvPr>
          <p:cNvSpPr/>
          <p:nvPr/>
        </p:nvSpPr>
        <p:spPr>
          <a:xfrm rot="19635273">
            <a:off x="1941010" y="4006719"/>
            <a:ext cx="523875" cy="6243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6DF1B6-B481-4E86-97C9-A94FA54DE473}"/>
              </a:ext>
            </a:extLst>
          </p:cNvPr>
          <p:cNvSpPr txBox="1"/>
          <p:nvPr/>
        </p:nvSpPr>
        <p:spPr>
          <a:xfrm>
            <a:off x="837220" y="4134245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optimal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0173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99C9DB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B416F5-67C3-4C05-879A-481F5910B515}"/>
              </a:ext>
            </a:extLst>
          </p:cNvPr>
          <p:cNvSpPr/>
          <p:nvPr/>
        </p:nvSpPr>
        <p:spPr>
          <a:xfrm>
            <a:off x="471488" y="476250"/>
            <a:ext cx="8201025" cy="590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17FF5-8F98-4D68-BDEB-EE2CDF4886B1}"/>
              </a:ext>
            </a:extLst>
          </p:cNvPr>
          <p:cNvSpPr txBox="1"/>
          <p:nvPr/>
        </p:nvSpPr>
        <p:spPr>
          <a:xfrm>
            <a:off x="3052175" y="732044"/>
            <a:ext cx="303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en-US" altLang="ko-KR" sz="3200" dirty="0">
                <a:solidFill>
                  <a:prstClr val="black"/>
                </a:solidFill>
                <a:latin typeface="Bahnschrift SemiBold" panose="020B0502040204020203" pitchFamily="34" charset="0"/>
              </a:rPr>
              <a:t>Q-learning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4AB5C4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Bahnschrift SemiBold" panose="020B0502040204020203" pitchFamily="34" charset="0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F3A45B0-B7F3-4D9A-A415-42356E247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24" y="1587813"/>
            <a:ext cx="7735345" cy="452581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How to find optimal action-value function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3F6AC-BB2A-4287-88C0-2C6C9380D2A4}"/>
              </a:ext>
            </a:extLst>
          </p:cNvPr>
          <p:cNvSpPr txBox="1"/>
          <p:nvPr/>
        </p:nvSpPr>
        <p:spPr>
          <a:xfrm>
            <a:off x="471487" y="518332"/>
            <a:ext cx="1222670" cy="42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ko-KR" sz="20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Methods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Semibold" panose="020B0700000000000000" pitchFamily="34" charset="-128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D8488CC-9B17-4F32-BFC4-BEB3FF912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20" y="2569772"/>
            <a:ext cx="3713165" cy="1512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3909AE-AAC5-4106-8AD7-8617CB4C689F}"/>
              </a:ext>
            </a:extLst>
          </p:cNvPr>
          <p:cNvSpPr txBox="1"/>
          <p:nvPr/>
        </p:nvSpPr>
        <p:spPr>
          <a:xfrm>
            <a:off x="723694" y="2255523"/>
            <a:ext cx="21818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Bellman equation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336E0DE-C218-457F-A3BF-85D0FEC3D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424" y="2006392"/>
            <a:ext cx="6174169" cy="7529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03E33C-47F8-433D-80D9-0F27D6F69C72}"/>
              </a:ext>
            </a:extLst>
          </p:cNvPr>
          <p:cNvSpPr txBox="1"/>
          <p:nvPr/>
        </p:nvSpPr>
        <p:spPr>
          <a:xfrm>
            <a:off x="6159801" y="3245737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계산량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너무 많다</a:t>
            </a:r>
            <a:endParaRPr lang="en-US" altLang="ko-KR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(impractical)</a:t>
            </a:r>
            <a:endParaRPr lang="ko-KR" altLang="en-US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273298-5A26-4E95-AD21-6302844F4959}"/>
              </a:ext>
            </a:extLst>
          </p:cNvPr>
          <p:cNvSpPr txBox="1"/>
          <p:nvPr/>
        </p:nvSpPr>
        <p:spPr>
          <a:xfrm>
            <a:off x="6159801" y="2908009"/>
            <a:ext cx="1439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accuracy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B80E3D-FFF8-4F87-B5F4-6DB97ED38664}"/>
              </a:ext>
            </a:extLst>
          </p:cNvPr>
          <p:cNvSpPr txBox="1"/>
          <p:nvPr/>
        </p:nvSpPr>
        <p:spPr>
          <a:xfrm>
            <a:off x="2441424" y="4097394"/>
            <a:ext cx="598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-&gt; bellman equation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이용해서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neural network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로 함수 근사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!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98F085-FC0B-4717-B726-DF2CF62984FD}"/>
              </a:ext>
            </a:extLst>
          </p:cNvPr>
          <p:cNvSpPr txBox="1"/>
          <p:nvPr/>
        </p:nvSpPr>
        <p:spPr>
          <a:xfrm>
            <a:off x="660173" y="4986683"/>
            <a:ext cx="1781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Q-learning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10F9A99-EBF1-409A-A863-569C047FB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096" y="5413915"/>
            <a:ext cx="1866900" cy="3238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B6E193F-FA9C-4A1A-8140-77140C15CA03}"/>
              </a:ext>
            </a:extLst>
          </p:cNvPr>
          <p:cNvSpPr txBox="1"/>
          <p:nvPr/>
        </p:nvSpPr>
        <p:spPr>
          <a:xfrm>
            <a:off x="2703056" y="4799122"/>
            <a:ext cx="58222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7A5B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Concept:</a:t>
            </a:r>
          </a:p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Action-value function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을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추정하기 위해 함수 근사를 사용하자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ea typeface="나눔바른고딕" panose="020B0603020101020101" pitchFamily="50" charset="-127"/>
              </a:rPr>
              <a:t>!</a:t>
            </a:r>
            <a:endParaRPr lang="ko-KR" altLang="en-US" dirty="0">
              <a:solidFill>
                <a:schemeClr val="bg1">
                  <a:lumMod val="50000"/>
                </a:schemeClr>
              </a:solidFill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4D5CE8-1A52-4C4B-ABA2-CB39745F78ED}"/>
              </a:ext>
            </a:extLst>
          </p:cNvPr>
          <p:cNvSpPr txBox="1"/>
          <p:nvPr/>
        </p:nvSpPr>
        <p:spPr>
          <a:xfrm>
            <a:off x="2690200" y="5690425"/>
            <a:ext cx="404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deep neural network -&gt; deep q-learning !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799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rgbClr val="99C9DB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B416F5-67C3-4C05-879A-481F5910B515}"/>
              </a:ext>
            </a:extLst>
          </p:cNvPr>
          <p:cNvSpPr/>
          <p:nvPr/>
        </p:nvSpPr>
        <p:spPr>
          <a:xfrm>
            <a:off x="471488" y="476250"/>
            <a:ext cx="8201025" cy="590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717FF5-8F98-4D68-BDEB-EE2CDF4886B1}"/>
              </a:ext>
            </a:extLst>
          </p:cNvPr>
          <p:cNvSpPr txBox="1"/>
          <p:nvPr/>
        </p:nvSpPr>
        <p:spPr>
          <a:xfrm>
            <a:off x="3395133" y="732044"/>
            <a:ext cx="2353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Q-learning</a:t>
            </a:r>
            <a:endParaRPr kumimoji="0" lang="ko-KR" altLang="en-US" sz="3200" b="0" i="0" u="none" strike="noStrike" kern="1200" cap="none" spc="0" normalizeH="0" baseline="0" noProof="0" dirty="0">
              <a:ln>
                <a:solidFill>
                  <a:srgbClr val="4AB5C4">
                    <a:alpha val="3000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Bahnschrift SemiBold" panose="020B0502040204020203" pitchFamily="34" charset="0"/>
              <a:ea typeface="210 맨발의청춘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3F6AC-BB2A-4287-88C0-2C6C9380D2A4}"/>
              </a:ext>
            </a:extLst>
          </p:cNvPr>
          <p:cNvSpPr txBox="1"/>
          <p:nvPr/>
        </p:nvSpPr>
        <p:spPr>
          <a:xfrm>
            <a:off x="471487" y="518332"/>
            <a:ext cx="1222670" cy="427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  <a:cs typeface="+mn-cs"/>
              </a:rPr>
              <a:t>Methods</a:t>
            </a:r>
            <a:endParaRPr kumimoji="0" lang="ko-KR" altLang="en-US" sz="20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Yu Gothic UI Semibold" panose="020B0700000000000000" pitchFamily="34" charset="-128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98F085-FC0B-4717-B726-DF2CF62984FD}"/>
              </a:ext>
            </a:extLst>
          </p:cNvPr>
          <p:cNvSpPr txBox="1"/>
          <p:nvPr/>
        </p:nvSpPr>
        <p:spPr>
          <a:xfrm>
            <a:off x="1193336" y="3702957"/>
            <a:ext cx="178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Loss function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E193F-FA9C-4A1A-8140-77140C15CA03}"/>
              </a:ext>
            </a:extLst>
          </p:cNvPr>
          <p:cNvSpPr txBox="1"/>
          <p:nvPr/>
        </p:nvSpPr>
        <p:spPr>
          <a:xfrm>
            <a:off x="840129" y="3009091"/>
            <a:ext cx="21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7A5B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Forward Pass: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EE2E476-EF5C-42FA-B6FA-22AA74D56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63" y="2172163"/>
            <a:ext cx="1866900" cy="3238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5C36B5E-BD15-4CD6-A037-86D185627236}"/>
              </a:ext>
            </a:extLst>
          </p:cNvPr>
          <p:cNvSpPr txBox="1"/>
          <p:nvPr/>
        </p:nvSpPr>
        <p:spPr>
          <a:xfrm>
            <a:off x="839369" y="1567862"/>
            <a:ext cx="53467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7A5B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Concept: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나눔바른고딕" panose="020B0603020101020101" pitchFamily="50" charset="-127"/>
                <a:cs typeface="+mn-cs"/>
              </a:rPr>
              <a:t>	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나눔바른고딕" panose="020B0603020101020101" pitchFamily="50" charset="-127"/>
                <a:cs typeface="+mn-cs"/>
              </a:rPr>
              <a:t>Action-value function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나눔바른고딕" panose="020B0603020101020101" pitchFamily="50" charset="-127"/>
                <a:cs typeface="+mn-cs"/>
              </a:rPr>
              <a:t>을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나눔바른고딕" panose="020B0603020101020101" pitchFamily="50" charset="-127"/>
                <a:cs typeface="+mn-cs"/>
              </a:rPr>
              <a:t>추정하기 위해 함수 근사를 사용하자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나눔바른고딕" panose="020B0603020101020101" pitchFamily="50" charset="-127"/>
                <a:cs typeface="+mn-cs"/>
              </a:rPr>
              <a:t>!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808226-4FAC-4191-B48A-0E2A77A5E8DC}"/>
              </a:ext>
            </a:extLst>
          </p:cNvPr>
          <p:cNvSpPr txBox="1"/>
          <p:nvPr/>
        </p:nvSpPr>
        <p:spPr>
          <a:xfrm>
            <a:off x="826513" y="2459165"/>
            <a:ext cx="38599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	deep neural network -&gt; deep q-learning !</a:t>
            </a:r>
            <a:endParaRPr kumimoji="0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9F6B0E-BF9E-4E5A-A81D-53A797D7B804}"/>
              </a:ext>
            </a:extLst>
          </p:cNvPr>
          <p:cNvSpPr txBox="1"/>
          <p:nvPr/>
        </p:nvSpPr>
        <p:spPr>
          <a:xfrm>
            <a:off x="826513" y="4517490"/>
            <a:ext cx="2337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57A5B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Backward Pass: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B4A60D-CB11-43D5-A9CF-F4EBCE1DFE7B}"/>
              </a:ext>
            </a:extLst>
          </p:cNvPr>
          <p:cNvSpPr txBox="1"/>
          <p:nvPr/>
        </p:nvSpPr>
        <p:spPr>
          <a:xfrm>
            <a:off x="1192576" y="5189243"/>
            <a:ext cx="1116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Gradient update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FB41C47-00DD-4F7C-A6B4-D895B2EEA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063" y="3469322"/>
            <a:ext cx="4778579" cy="66656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7C8CC3F-C8A5-4900-A232-171DC3DDF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089" y="4236510"/>
            <a:ext cx="1858446" cy="2314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B0F21F-F4AF-4788-BB2D-7B96805F7CEF}"/>
              </a:ext>
            </a:extLst>
          </p:cNvPr>
          <p:cNvSpPr txBox="1"/>
          <p:nvPr/>
        </p:nvSpPr>
        <p:spPr>
          <a:xfrm>
            <a:off x="5405908" y="4105563"/>
            <a:ext cx="9568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, where</a:t>
            </a:r>
            <a:endParaRPr lang="ko-KR" altLang="en-US" sz="15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B7454A-4988-4387-9725-83C367CDA831}"/>
              </a:ext>
            </a:extLst>
          </p:cNvPr>
          <p:cNvSpPr txBox="1"/>
          <p:nvPr/>
        </p:nvSpPr>
        <p:spPr>
          <a:xfrm>
            <a:off x="1161123" y="4762700"/>
            <a:ext cx="543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Purpose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yi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theta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시키지 않고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Q-function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에만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theta update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18A9A9D-2DCE-42EA-A4DD-01763995B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919" y="5260619"/>
            <a:ext cx="5701526" cy="7067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306F650-8666-49F8-8B12-B6B688829044}"/>
              </a:ext>
            </a:extLst>
          </p:cNvPr>
          <p:cNvSpPr txBox="1"/>
          <p:nvPr/>
        </p:nvSpPr>
        <p:spPr>
          <a:xfrm>
            <a:off x="1193336" y="3254599"/>
            <a:ext cx="378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</a:rPr>
              <a:t>Purpose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accent6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loss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최소화 하는 방향으로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theta update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848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녹색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</TotalTime>
  <Words>631</Words>
  <Application>Microsoft Office PowerPoint</Application>
  <PresentationFormat>화면 슬라이드 쇼(4:3)</PresentationFormat>
  <Paragraphs>183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Yu Gothic UI Semibold</vt:lpstr>
      <vt:lpstr>Calibri Light</vt:lpstr>
      <vt:lpstr>나눔명조 ExtraBold</vt:lpstr>
      <vt:lpstr>Cambria Math</vt:lpstr>
      <vt:lpstr>Arial</vt:lpstr>
      <vt:lpstr>Bahnschrift SemiBold</vt:lpstr>
      <vt:lpstr>210 맨발의청춘 L</vt:lpstr>
      <vt:lpstr>나눔바른고딕</vt:lpstr>
      <vt:lpstr>Wingdings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이성은</dc:creator>
  <cp:lastModifiedBy>Uijeong Jeong</cp:lastModifiedBy>
  <cp:revision>37</cp:revision>
  <dcterms:created xsi:type="dcterms:W3CDTF">2017-07-20T09:55:26Z</dcterms:created>
  <dcterms:modified xsi:type="dcterms:W3CDTF">2019-03-15T09:01:37Z</dcterms:modified>
</cp:coreProperties>
</file>